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329" r:id="rId4"/>
    <p:sldId id="294" r:id="rId5"/>
    <p:sldId id="322" r:id="rId6"/>
    <p:sldId id="323" r:id="rId7"/>
    <p:sldId id="325" r:id="rId8"/>
    <p:sldId id="328" r:id="rId9"/>
    <p:sldId id="330" r:id="rId10"/>
    <p:sldId id="333" r:id="rId11"/>
    <p:sldId id="331" r:id="rId12"/>
    <p:sldId id="332" r:id="rId13"/>
    <p:sldId id="327" r:id="rId14"/>
    <p:sldId id="260" r:id="rId15"/>
    <p:sldId id="320" r:id="rId16"/>
    <p:sldId id="337" r:id="rId17"/>
    <p:sldId id="334" r:id="rId18"/>
    <p:sldId id="336" r:id="rId19"/>
    <p:sldId id="335" r:id="rId20"/>
    <p:sldId id="33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4"/>
    <a:srgbClr val="FECBCA"/>
    <a:srgbClr val="F87D70"/>
    <a:srgbClr val="36EA47"/>
    <a:srgbClr val="B38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4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89514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29080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80121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20993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43264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9904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630817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56633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37442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536179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35777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6359-DB11-4016-89F2-5A196633AF56}" type="datetimeFigureOut">
              <a:rPr lang="de-DE" smtClean="0"/>
              <a:t>20.11.2023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9D5E8-3008-47A9-BD8D-409B16820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51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k-hg.de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004457"/>
            <a:ext cx="12192000" cy="2761882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Gymnasium im Kannenbäckerland</a:t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Höhr-Grenzhausen </a:t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Germany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9905663" y="4038600"/>
            <a:ext cx="1918037" cy="2651125"/>
            <a:chOff x="7021" y="3429"/>
            <a:chExt cx="607" cy="83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7021" y="3429"/>
              <a:ext cx="607" cy="8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" y="3429"/>
              <a:ext cx="608" cy="8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Grafik 3" descr="Ein Bild, das Person, Kleidung, Menschliches Gesicht, Lächeln enthält.&#10;&#10;Automatisch generierte Beschreibung">
            <a:extLst>
              <a:ext uri="{FF2B5EF4-FFF2-40B4-BE49-F238E27FC236}">
                <a16:creationId xmlns="" xmlns:a16="http://schemas.microsoft.com/office/drawing/2014/main" id="{FD1A9944-56CC-8743-9C96-041511BA2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869" y="508000"/>
            <a:ext cx="7305517" cy="2191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469995"/>
      </p:ext>
    </p:extLst>
  </p:cSld>
  <p:clrMapOvr>
    <a:masterClrMapping/>
  </p:clrMapOvr>
  <p:transition spd="med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endParaRPr lang="de-DE" sz="28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 descr="Ein Bild, das Im Haus, Stuhl, Mobiliar, Wand enthält.&#10;&#10;Automatisch generierte Beschreibung">
            <a:extLst>
              <a:ext uri="{FF2B5EF4-FFF2-40B4-BE49-F238E27FC236}">
                <a16:creationId xmlns="" xmlns:a16="http://schemas.microsoft.com/office/drawing/2014/main" id="{B9945140-D455-169A-63E2-BA9423445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228" y="86754"/>
            <a:ext cx="4253983" cy="3190487"/>
          </a:xfrm>
          <a:prstGeom prst="rect">
            <a:avLst/>
          </a:prstGeom>
        </p:spPr>
      </p:pic>
      <p:pic>
        <p:nvPicPr>
          <p:cNvPr id="3" name="Grafik 2" descr="Ein Bild, das Im Haus, Mobiliar, Wand, Whiteboard enthält.&#10;&#10;Automatisch generierte Beschreibung">
            <a:extLst>
              <a:ext uri="{FF2B5EF4-FFF2-40B4-BE49-F238E27FC236}">
                <a16:creationId xmlns="" xmlns:a16="http://schemas.microsoft.com/office/drawing/2014/main" id="{1553F77A-E927-3893-0F39-46110596B5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02" y="3435057"/>
            <a:ext cx="4253983" cy="3190487"/>
          </a:xfrm>
          <a:prstGeom prst="rect">
            <a:avLst/>
          </a:prstGeom>
        </p:spPr>
      </p:pic>
      <p:pic>
        <p:nvPicPr>
          <p:cNvPr id="4" name="Grafik 3" descr="Ein Bild, das Text, Im Haus, Computer, Tisch enthält.&#10;&#10;Automatisch generierte Beschreibung">
            <a:extLst>
              <a:ext uri="{FF2B5EF4-FFF2-40B4-BE49-F238E27FC236}">
                <a16:creationId xmlns="" xmlns:a16="http://schemas.microsoft.com/office/drawing/2014/main" id="{A3E9C5D4-DD3F-977E-B08C-7E9B54EF8B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63822" y="3306609"/>
            <a:ext cx="3190487" cy="3738787"/>
          </a:xfrm>
          <a:prstGeom prst="rect">
            <a:avLst/>
          </a:prstGeom>
        </p:spPr>
      </p:pic>
      <p:pic>
        <p:nvPicPr>
          <p:cNvPr id="5" name="Grafik 4" descr="Ein Bild, das Im Haus, Wand, Tisch, Mobiliar enthält.&#10;&#10;Automatisch generierte Beschreibung">
            <a:extLst>
              <a:ext uri="{FF2B5EF4-FFF2-40B4-BE49-F238E27FC236}">
                <a16:creationId xmlns="" xmlns:a16="http://schemas.microsoft.com/office/drawing/2014/main" id="{B27F931A-1D11-0968-018F-16F070C85F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602" y="1225591"/>
            <a:ext cx="4320739" cy="2720969"/>
          </a:xfrm>
          <a:prstGeom prst="rect">
            <a:avLst/>
          </a:prstGeom>
        </p:spPr>
      </p:pic>
      <p:pic>
        <p:nvPicPr>
          <p:cNvPr id="7" name="Grafik 6" descr="Ein Bild, das Person, Kleidung, Im Haus, Kerze enthält.&#10;&#10;Automatisch generierte Beschreibung">
            <a:extLst>
              <a:ext uri="{FF2B5EF4-FFF2-40B4-BE49-F238E27FC236}">
                <a16:creationId xmlns="" xmlns:a16="http://schemas.microsoft.com/office/drawing/2014/main" id="{F8A68438-D8C7-15CB-82F7-09034BC71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01" y="3184203"/>
            <a:ext cx="3081798" cy="3441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758386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endParaRPr lang="de-DE" sz="28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 descr="Ein Bild, das Zimmer, Im Haus, Bücherregal, Bibliothek enthält.&#10;&#10;Automatisch generierte Beschreibung">
            <a:extLst>
              <a:ext uri="{FF2B5EF4-FFF2-40B4-BE49-F238E27FC236}">
                <a16:creationId xmlns="" xmlns:a16="http://schemas.microsoft.com/office/drawing/2014/main" id="{619CB097-2F34-7A09-E947-5BDEA6AB7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461" y="93921"/>
            <a:ext cx="5435225" cy="3242870"/>
          </a:xfrm>
          <a:prstGeom prst="rect">
            <a:avLst/>
          </a:prstGeom>
        </p:spPr>
      </p:pic>
      <p:pic>
        <p:nvPicPr>
          <p:cNvPr id="4" name="Grafik 3" descr="Ein Bild, das Im Haus, Text, Wand, Buch enthält.&#10;&#10;Automatisch generierte Beschreibung">
            <a:extLst>
              <a:ext uri="{FF2B5EF4-FFF2-40B4-BE49-F238E27FC236}">
                <a16:creationId xmlns="" xmlns:a16="http://schemas.microsoft.com/office/drawing/2014/main" id="{2EBAF705-3720-007B-0266-E99992818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46302" y="2215408"/>
            <a:ext cx="3580763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997044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endParaRPr lang="de-DE" sz="28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 descr="Ein Bild, das Im Haus, Wand, Gebäude, Bautechnik enthält.&#10;&#10;Automatisch generierte Beschreibung">
            <a:extLst>
              <a:ext uri="{FF2B5EF4-FFF2-40B4-BE49-F238E27FC236}">
                <a16:creationId xmlns="" xmlns:a16="http://schemas.microsoft.com/office/drawing/2014/main" id="{FFC2CFDC-2B19-34D4-B1DC-48DC8B8A0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18116" y="-45436"/>
            <a:ext cx="4662463" cy="5143500"/>
          </a:xfrm>
          <a:prstGeom prst="rect">
            <a:avLst/>
          </a:prstGeom>
        </p:spPr>
      </p:pic>
      <p:pic>
        <p:nvPicPr>
          <p:cNvPr id="3" name="Grafik 2" descr="Ein Bild, das Sportspiele, Sporthalle, Sport, Im Haus enthält.&#10;&#10;Automatisch generierte Beschreibung">
            <a:extLst>
              <a:ext uri="{FF2B5EF4-FFF2-40B4-BE49-F238E27FC236}">
                <a16:creationId xmlns="" xmlns:a16="http://schemas.microsoft.com/office/drawing/2014/main" id="{14CF0EF5-9928-83EC-0CB2-8C0C80811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61" y="2213001"/>
            <a:ext cx="6044982" cy="4456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500675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Work in progress</a:t>
            </a:r>
            <a:endParaRPr lang="de-DE" sz="4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643E09D7-1C99-B19A-520E-9596A92FE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6575" y="1367757"/>
            <a:ext cx="7754404" cy="53826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D1BA4461-DF30-489C-4522-7F548901CBEB}"/>
              </a:ext>
            </a:extLst>
          </p:cNvPr>
          <p:cNvSpPr txBox="1"/>
          <p:nvPr/>
        </p:nvSpPr>
        <p:spPr>
          <a:xfrm>
            <a:off x="10220979" y="5772900"/>
            <a:ext cx="2401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halkduster" panose="03050602040202020205" pitchFamily="66" charset="0"/>
              </a:rPr>
              <a:t>Construction</a:t>
            </a:r>
            <a:br>
              <a:rPr lang="fr-FR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fr-FR" dirty="0">
                <a:solidFill>
                  <a:schemeClr val="bg1"/>
                </a:solidFill>
                <a:latin typeface="Chalkduster" panose="03050602040202020205" pitchFamily="66" charset="0"/>
              </a:rPr>
              <a:t>Plan for</a:t>
            </a:r>
            <a:br>
              <a:rPr lang="fr-FR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fr-FR" dirty="0">
                <a:solidFill>
                  <a:schemeClr val="bg1"/>
                </a:solidFill>
                <a:latin typeface="Chalkduster" panose="03050602040202020205" pitchFamily="66" charset="0"/>
              </a:rPr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751689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644836" y="2850157"/>
            <a:ext cx="6726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autonomy</a:t>
            </a: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Tx/>
              <a:buChar char="-"/>
            </a:pP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self-organization</a:t>
            </a: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personal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responsability</a:t>
            </a: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Tx/>
              <a:buChar char="-"/>
            </a:pP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self-confidence</a:t>
            </a: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algn="ctr"/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2646" y="647182"/>
            <a:ext cx="121093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err="1">
                <a:solidFill>
                  <a:schemeClr val="bg1"/>
                </a:solidFill>
                <a:latin typeface="Chalkduster" panose="03050602040202020205" pitchFamily="66" charset="0"/>
              </a:rPr>
              <a:t>Our</a:t>
            </a:r>
            <a:r>
              <a:rPr lang="de-DE" sz="5400" dirty="0">
                <a:solidFill>
                  <a:schemeClr val="bg1"/>
                </a:solidFill>
                <a:latin typeface="Chalkduster" panose="03050602040202020205" pitchFamily="66" charset="0"/>
              </a:rPr>
              <a:t> Goals</a:t>
            </a:r>
            <a:br>
              <a:rPr lang="de-DE" sz="54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endParaRPr lang="de-DE" sz="54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algn="ctr"/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Guiding </a:t>
            </a:r>
            <a:r>
              <a:rPr lang="de-DE" sz="4000" dirty="0" err="1">
                <a:solidFill>
                  <a:schemeClr val="bg1"/>
                </a:solidFill>
                <a:latin typeface="Chalkduster" panose="03050602040202020205" pitchFamily="66" charset="0"/>
              </a:rPr>
              <a:t>our</a:t>
            </a: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Chalkduster" panose="03050602040202020205" pitchFamily="66" charset="0"/>
              </a:rPr>
              <a:t>students</a:t>
            </a: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Chalkduster" panose="03050602040202020205" pitchFamily="66" charset="0"/>
              </a:rPr>
              <a:t>to</a:t>
            </a:r>
            <a:endParaRPr lang="de-DE" sz="2800" dirty="0">
              <a:solidFill>
                <a:schemeClr val="bg1"/>
              </a:solidFill>
              <a:latin typeface="Chalkduster" panose="03050602040202020205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94627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-82646" y="694356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err="1">
                <a:solidFill>
                  <a:schemeClr val="bg1"/>
                </a:solidFill>
                <a:latin typeface="Chalkduster" panose="03050602040202020205" pitchFamily="66" charset="0"/>
              </a:rPr>
              <a:t>Our</a:t>
            </a:r>
            <a:r>
              <a:rPr lang="de-DE" sz="54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Chalkduster" panose="03050602040202020205" pitchFamily="66" charset="0"/>
              </a:rPr>
              <a:t>methodology</a:t>
            </a:r>
            <a:endParaRPr lang="de-DE" sz="4000" dirty="0">
              <a:solidFill>
                <a:schemeClr val="bg1"/>
              </a:solidFill>
              <a:latin typeface="Chalkduster" panose="03050602040202020205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97674" y="2288369"/>
            <a:ext cx="9357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Organisational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flexibility</a:t>
            </a: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Individual support</a:t>
            </a:r>
          </a:p>
          <a:p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Project-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based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learning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</a:p>
          <a:p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Compulsory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optional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subjects</a:t>
            </a: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Remedial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teaching</a:t>
            </a: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55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minutes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instead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45 per </a:t>
            </a:r>
            <a:r>
              <a:rPr lang="de-DE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lesson</a:t>
            </a:r>
            <a:r>
              <a:rPr lang="de-DE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Chalkduster" panose="03050602040202020205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52035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-82646" y="694356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chemeClr val="bg1"/>
                </a:solidFill>
                <a:latin typeface="Chalkduster" panose="03050602040202020205" pitchFamily="66" charset="0"/>
              </a:rPr>
              <a:t>Clubs</a:t>
            </a:r>
            <a:endParaRPr lang="de-DE" sz="4000" dirty="0">
              <a:solidFill>
                <a:schemeClr val="bg1"/>
              </a:solidFill>
              <a:latin typeface="Chalkduster" panose="03050602040202020205" pitchFamily="6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12126" y="1156021"/>
            <a:ext cx="93577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Stage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technology</a:t>
            </a: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Big Band</a:t>
            </a:r>
          </a:p>
          <a:p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Football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Science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club</a:t>
            </a: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Table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tennis</a:t>
            </a: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Mediation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Guest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students</a:t>
            </a: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Chess, etc.</a:t>
            </a:r>
          </a:p>
        </p:txBody>
      </p:sp>
      <p:pic>
        <p:nvPicPr>
          <p:cNvPr id="4" name="Grafik 3" descr="Ein Bild, das Szene, Text, Bibliothek, Zimmer enthält.&#10;&#10;Automatisch generierte Beschreibung">
            <a:extLst>
              <a:ext uri="{FF2B5EF4-FFF2-40B4-BE49-F238E27FC236}">
                <a16:creationId xmlns="" xmlns:a16="http://schemas.microsoft.com/office/drawing/2014/main" id="{8AE28A28-B33C-B197-01E5-6CCC45A8D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701" y="4527728"/>
            <a:ext cx="8217623" cy="2294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131591"/>
      </p:ext>
    </p:extLst>
  </p:cSld>
  <p:clrMapOvr>
    <a:masterClrMapping/>
  </p:clrMapOvr>
  <p:transition spd="med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endParaRPr lang="de-DE" sz="28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fik 12" descr="Ein Bild, das Kleidung, Wand, Menschliches Gesicht, Im Haus enthält.&#10;&#10;Automatisch generierte Beschreibung">
            <a:extLst>
              <a:ext uri="{FF2B5EF4-FFF2-40B4-BE49-F238E27FC236}">
                <a16:creationId xmlns="" xmlns:a16="http://schemas.microsoft.com/office/drawing/2014/main" id="{4EBD201B-696B-87FB-78FE-B134DDB21F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5" y="3563758"/>
            <a:ext cx="7421921" cy="3174102"/>
          </a:xfrm>
          <a:prstGeom prst="rect">
            <a:avLst/>
          </a:prstGeom>
        </p:spPr>
      </p:pic>
      <p:pic>
        <p:nvPicPr>
          <p:cNvPr id="14" name="Grafik 13" descr="Ein Bild, das Decke, Tanz, Nachtklub, Person enthält.&#10;&#10;Automatisch generierte Beschreibung">
            <a:extLst>
              <a:ext uri="{FF2B5EF4-FFF2-40B4-BE49-F238E27FC236}">
                <a16:creationId xmlns="" xmlns:a16="http://schemas.microsoft.com/office/drawing/2014/main" id="{D2DFE016-F735-8FB1-F6C1-688694586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2036" y="3563757"/>
            <a:ext cx="4438775" cy="3174101"/>
          </a:xfrm>
          <a:prstGeom prst="rect">
            <a:avLst/>
          </a:prstGeom>
        </p:spPr>
      </p:pic>
      <p:pic>
        <p:nvPicPr>
          <p:cNvPr id="20" name="Grafik 19" descr="Ein Bild, das Theater, Im Haus, Bühne, Theatervorhang enthält.&#10;&#10;Automatisch generierte Beschreibung">
            <a:extLst>
              <a:ext uri="{FF2B5EF4-FFF2-40B4-BE49-F238E27FC236}">
                <a16:creationId xmlns="" xmlns:a16="http://schemas.microsoft.com/office/drawing/2014/main" id="{5E90E7F8-A6A1-2CCF-95FE-1FEA68B799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8490" y="60147"/>
            <a:ext cx="7132321" cy="350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413364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Zuschauer, Mann, Kleidung enthält.&#10;&#10;Automatisch generierte Beschreibung">
            <a:extLst>
              <a:ext uri="{FF2B5EF4-FFF2-40B4-BE49-F238E27FC236}">
                <a16:creationId xmlns="" xmlns:a16="http://schemas.microsoft.com/office/drawing/2014/main" id="{77026E57-802B-4E28-C137-37A5408D8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5"/>
          <a:stretch/>
        </p:blipFill>
        <p:spPr>
          <a:xfrm>
            <a:off x="222638" y="1090418"/>
            <a:ext cx="7576504" cy="31972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endParaRPr lang="de-DE" sz="28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 descr="Ein Bild, das Kleidung, Person, draußen, Frau enthält.&#10;&#10;Automatisch generierte Beschreibung">
            <a:extLst>
              <a:ext uri="{FF2B5EF4-FFF2-40B4-BE49-F238E27FC236}">
                <a16:creationId xmlns="" xmlns:a16="http://schemas.microsoft.com/office/drawing/2014/main" id="{1B6DC23D-0ED5-8372-EC78-2860C25B77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297" y="3280958"/>
            <a:ext cx="4206240" cy="3403600"/>
          </a:xfrm>
          <a:prstGeom prst="rect">
            <a:avLst/>
          </a:prstGeom>
        </p:spPr>
      </p:pic>
      <p:pic>
        <p:nvPicPr>
          <p:cNvPr id="7" name="Grafik 6" descr="Ein Bild, das Text, Poster, Werbung, Menschliches Gesicht enthält.&#10;&#10;Automatisch generierte Beschreibung">
            <a:extLst>
              <a:ext uri="{FF2B5EF4-FFF2-40B4-BE49-F238E27FC236}">
                <a16:creationId xmlns="" xmlns:a16="http://schemas.microsoft.com/office/drawing/2014/main" id="{42E89332-6E6C-7E66-0C66-1819069A5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37" y="4371664"/>
            <a:ext cx="4213724" cy="2312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827403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23922" y="549510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Celebrating our 50</a:t>
            </a:r>
            <a:r>
              <a:rPr lang="en-US" sz="4000" b="1" baseline="30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birthday in 2024</a:t>
            </a:r>
            <a:endParaRPr lang="de-DE" sz="28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="" xmlns:a16="http://schemas.microsoft.com/office/drawing/2014/main" id="{DA4F3EEE-EA5F-76A7-89ED-8BD7E6B088BC}"/>
              </a:ext>
            </a:extLst>
          </p:cNvPr>
          <p:cNvGrpSpPr/>
          <p:nvPr/>
        </p:nvGrpSpPr>
        <p:grpSpPr>
          <a:xfrm>
            <a:off x="315401" y="1982811"/>
            <a:ext cx="11561197" cy="3227501"/>
            <a:chOff x="315401" y="1982811"/>
            <a:chExt cx="11561197" cy="3227501"/>
          </a:xfrm>
        </p:grpSpPr>
        <p:pic>
          <p:nvPicPr>
            <p:cNvPr id="3" name="Grafik 2" descr="Ein Bild, das Text, Schrift, Screenshot enthält.&#10;&#10;Automatisch generierte Beschreibung">
              <a:extLst>
                <a:ext uri="{FF2B5EF4-FFF2-40B4-BE49-F238E27FC236}">
                  <a16:creationId xmlns="" xmlns:a16="http://schemas.microsoft.com/office/drawing/2014/main" id="{63E93260-A7E4-BB2A-7CF3-25D30E02E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401" y="1982811"/>
              <a:ext cx="11561197" cy="3227501"/>
            </a:xfrm>
            <a:prstGeom prst="rect">
              <a:avLst/>
            </a:prstGeom>
          </p:spPr>
        </p:pic>
        <p:pic>
          <p:nvPicPr>
            <p:cNvPr id="4" name="Grafik 3" descr="Ein Bild, das Text, Schrift, Screenshot enthält.&#10;&#10;Automatisch generierte Beschreibung">
              <a:extLst>
                <a:ext uri="{FF2B5EF4-FFF2-40B4-BE49-F238E27FC236}">
                  <a16:creationId xmlns="" xmlns:a16="http://schemas.microsoft.com/office/drawing/2014/main" id="{62644377-BBCB-F18A-B16D-353D7F4E6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4851" y="3596561"/>
              <a:ext cx="2671482" cy="59902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78850103"/>
      </p:ext>
    </p:extLst>
  </p:cSld>
  <p:clrMapOvr>
    <a:masterClrMapping/>
  </p:clrMapOvr>
  <p:transition spd="med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627939" y="528884"/>
            <a:ext cx="651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Höhr-Grenzhausen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BAA408D-5D1C-709E-4AAD-E2A61A59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57" y="194883"/>
            <a:ext cx="2034493" cy="27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Karte, Text, Atlas enthält.&#10;&#10;Automatisch generierte Beschreibung">
            <a:extLst>
              <a:ext uri="{FF2B5EF4-FFF2-40B4-BE49-F238E27FC236}">
                <a16:creationId xmlns="" xmlns:a16="http://schemas.microsoft.com/office/drawing/2014/main" id="{834DF464-0FA4-2B0A-E0D7-C6F196D04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428" y="2922612"/>
            <a:ext cx="4393365" cy="374050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B299EC74-5945-82AF-0C92-A3915128FA12}"/>
              </a:ext>
            </a:extLst>
          </p:cNvPr>
          <p:cNvSpPr txBox="1"/>
          <p:nvPr/>
        </p:nvSpPr>
        <p:spPr>
          <a:xfrm>
            <a:off x="694265" y="3362019"/>
            <a:ext cx="62717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town in the </a:t>
            </a:r>
            <a:r>
              <a:rPr lang="en-GB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Westerwaldkreis</a:t>
            </a: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 in Rhineland-Palatinate </a:t>
            </a:r>
            <a:b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endParaRPr lang="en-GB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~ 9.500 inhabitants </a:t>
            </a:r>
            <a:b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endParaRPr lang="en-GB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three districts: </a:t>
            </a:r>
            <a:r>
              <a:rPr lang="en-GB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Höhr</a:t>
            </a: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Grenzhausen</a:t>
            </a: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Kammerforst</a:t>
            </a: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 and Grenzau</a:t>
            </a:r>
            <a:b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endParaRPr lang="en-GB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geographical location: ~ 10 km west of Montabaur and 10 km northeast of Koblenz</a:t>
            </a:r>
          </a:p>
        </p:txBody>
      </p:sp>
      <p:pic>
        <p:nvPicPr>
          <p:cNvPr id="10" name="Inhaltsplatzhalter 7">
            <a:extLst>
              <a:ext uri="{FF2B5EF4-FFF2-40B4-BE49-F238E27FC236}">
                <a16:creationId xmlns="" xmlns:a16="http://schemas.microsoft.com/office/drawing/2014/main" id="{027EC276-3329-8239-4C3A-112136642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994" y="194883"/>
            <a:ext cx="1959527" cy="2250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596589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455363" y="1540751"/>
            <a:ext cx="1128127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your attention!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See you at 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DE" sz="4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http://www.gik-hg.de</a:t>
            </a:r>
            <a:endParaRPr lang="de-DE" sz="4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501135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" y="528884"/>
            <a:ext cx="12109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Höhr-Grenzhausen</a:t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/>
            </a:r>
            <a:b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</a:br>
            <a:r>
              <a:rPr lang="fr-FR" sz="4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Culture and </a:t>
            </a:r>
            <a:r>
              <a:rPr lang="fr-FR" sz="4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sightseeing</a:t>
            </a:r>
            <a:r>
              <a:rPr lang="fr-FR" sz="4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 </a:t>
            </a:r>
            <a:endParaRPr lang="de-DE" sz="4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B299EC74-5945-82AF-0C92-A3915128FA12}"/>
              </a:ext>
            </a:extLst>
          </p:cNvPr>
          <p:cNvSpPr txBox="1"/>
          <p:nvPr/>
        </p:nvSpPr>
        <p:spPr>
          <a:xfrm>
            <a:off x="694265" y="3028644"/>
            <a:ext cx="62717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Sport: table tennis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Westerwald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 Ceramics Museum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Grenzau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 castle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the Limes Germanicus 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the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Westerwald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rPr>
              <a:t>: perfect for hiking </a:t>
            </a:r>
          </a:p>
        </p:txBody>
      </p:sp>
      <p:pic>
        <p:nvPicPr>
          <p:cNvPr id="10" name="Inhaltsplatzhalter 7">
            <a:extLst>
              <a:ext uri="{FF2B5EF4-FFF2-40B4-BE49-F238E27FC236}">
                <a16:creationId xmlns="" xmlns:a16="http://schemas.microsoft.com/office/drawing/2014/main" id="{027EC276-3329-8239-4C3A-112136642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994" y="194883"/>
            <a:ext cx="1959527" cy="2250395"/>
          </a:xfrm>
          <a:prstGeom prst="rect">
            <a:avLst/>
          </a:prstGeom>
        </p:spPr>
      </p:pic>
      <p:pic>
        <p:nvPicPr>
          <p:cNvPr id="4" name="Grafik 3" descr="Ein Bild, das draußen, Gebäude, Wolke, Baum enthält.&#10;&#10;Automatisch generierte Beschreibung">
            <a:extLst>
              <a:ext uri="{FF2B5EF4-FFF2-40B4-BE49-F238E27FC236}">
                <a16:creationId xmlns="" xmlns:a16="http://schemas.microsoft.com/office/drawing/2014/main" id="{F4B544E9-B1FB-4567-2927-BBF724DB0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347" y="4083895"/>
            <a:ext cx="3884006" cy="2579222"/>
          </a:xfrm>
          <a:prstGeom prst="rect">
            <a:avLst/>
          </a:prstGeom>
        </p:spPr>
      </p:pic>
      <p:pic>
        <p:nvPicPr>
          <p:cNvPr id="6" name="Grafik 5" descr="Ein Bild, das Gras, draußen, Gebäude, Wolke enthält.&#10;&#10;Automatisch generierte Beschreibung">
            <a:extLst>
              <a:ext uri="{FF2B5EF4-FFF2-40B4-BE49-F238E27FC236}">
                <a16:creationId xmlns="" xmlns:a16="http://schemas.microsoft.com/office/drawing/2014/main" id="{A7B56290-B091-1613-9601-331FB8B1B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467876"/>
            <a:ext cx="2038731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426636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" y="528884"/>
            <a:ext cx="1210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>
                <a:solidFill>
                  <a:schemeClr val="bg1"/>
                </a:solidFill>
                <a:latin typeface="Chalkduster" panose="03050602040202020205" pitchFamily="66" charset="0"/>
              </a:rPr>
              <a:t>What‘s</a:t>
            </a: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de-DE" sz="4000" i="1" dirty="0">
                <a:solidFill>
                  <a:schemeClr val="bg1"/>
                </a:solidFill>
                <a:latin typeface="Chalkduster" panose="03050602040202020205" pitchFamily="66" charset="0"/>
              </a:rPr>
              <a:t>Kannenbäckerland</a:t>
            </a:r>
            <a:r>
              <a:rPr lang="de-DE" sz="4000" dirty="0">
                <a:solidFill>
                  <a:schemeClr val="bg1"/>
                </a:solidFill>
                <a:latin typeface="Chalkduster" panose="03050602040202020205" pitchFamily="66" charset="0"/>
              </a:rPr>
              <a:t>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89F44022-DA3D-5710-A51D-AECB70EBC381}"/>
              </a:ext>
            </a:extLst>
          </p:cNvPr>
          <p:cNvSpPr txBox="1"/>
          <p:nvPr/>
        </p:nvSpPr>
        <p:spPr>
          <a:xfrm>
            <a:off x="441062" y="1699707"/>
            <a:ext cx="86921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literally: “jug bakers’ country”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centre for the ceramic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Chalkduster" panose="03050602040202020205" pitchFamily="66" charset="0"/>
              </a:rPr>
              <a:t>professional college for ceramics (next to our school)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B2EEC910-08AB-358D-6D2E-6EAB86BF6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630" y="3429000"/>
            <a:ext cx="4395788" cy="32968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ED27F7E8-5ACA-3417-C0F8-43DF6CE534FC}"/>
              </a:ext>
            </a:extLst>
          </p:cNvPr>
          <p:cNvSpPr txBox="1"/>
          <p:nvPr/>
        </p:nvSpPr>
        <p:spPr>
          <a:xfrm>
            <a:off x="6405921" y="5948134"/>
            <a:ext cx="4395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Typical</a:t>
            </a:r>
            <a:r>
              <a:rPr lang="fr-FR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saltglazed</a:t>
            </a:r>
            <a:r>
              <a:rPr lang="fr-FR" sz="2000" dirty="0">
                <a:solidFill>
                  <a:schemeClr val="bg1"/>
                </a:solidFill>
                <a:latin typeface="Chalkduster" panose="03050602040202020205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stoneware</a:t>
            </a:r>
            <a:r>
              <a:rPr lang="fr-FR" sz="2000" dirty="0">
                <a:solidFill>
                  <a:schemeClr val="bg1"/>
                </a:solidFill>
                <a:latin typeface="Chalkduster" panose="03050602040202020205" pitchFamily="66" charset="0"/>
              </a:rPr>
              <a:t> in </a:t>
            </a:r>
            <a:r>
              <a:rPr lang="fr-FR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grey</a:t>
            </a:r>
            <a:r>
              <a:rPr lang="fr-FR" sz="2000" dirty="0">
                <a:solidFill>
                  <a:schemeClr val="bg1"/>
                </a:solidFill>
                <a:latin typeface="Chalkduster" panose="03050602040202020205" pitchFamily="66" charset="0"/>
              </a:rPr>
              <a:t> and </a:t>
            </a:r>
            <a:r>
              <a:rPr lang="fr-FR" sz="2000" dirty="0" err="1">
                <a:solidFill>
                  <a:schemeClr val="bg1"/>
                </a:solidFill>
                <a:latin typeface="Chalkduster" panose="03050602040202020205" pitchFamily="66" charset="0"/>
              </a:rPr>
              <a:t>blue</a:t>
            </a:r>
            <a:endParaRPr lang="fr-FR" sz="2000" dirty="0">
              <a:solidFill>
                <a:schemeClr val="bg1"/>
              </a:solidFill>
              <a:latin typeface="Chalkduster" panose="03050602040202020205" pitchFamily="66" charset="0"/>
            </a:endParaRPr>
          </a:p>
        </p:txBody>
      </p:sp>
      <p:pic>
        <p:nvPicPr>
          <p:cNvPr id="2" name="Grafik 1" descr="Ein Bild, das Gebäude, Wand, Text, Rechteck enthält.&#10;&#10;Automatisch generierte Beschreibung">
            <a:extLst>
              <a:ext uri="{FF2B5EF4-FFF2-40B4-BE49-F238E27FC236}">
                <a16:creationId xmlns="" xmlns:a16="http://schemas.microsoft.com/office/drawing/2014/main" id="{96050AD4-5F62-D69F-C059-928FE1D14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102" y="1192179"/>
            <a:ext cx="4259518" cy="1200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48065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7881" y="528884"/>
            <a:ext cx="11571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DE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endParaRPr lang="de-DE" sz="4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327DE4EE-58C6-B01E-8F5E-E82765C50352}"/>
              </a:ext>
            </a:extLst>
          </p:cNvPr>
          <p:cNvSpPr txBox="1"/>
          <p:nvPr/>
        </p:nvSpPr>
        <p:spPr>
          <a:xfrm>
            <a:off x="261087" y="1910252"/>
            <a:ext cx="100063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Teachers: 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Students: 4</a:t>
            </a:r>
            <a:r>
              <a:rPr lang="en-GB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de-DE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Year 5-12: 11-18 </a:t>
            </a:r>
            <a:r>
              <a:rPr lang="de-DE" sz="2000" dirty="0" err="1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de-DE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G8GTS school</a:t>
            </a:r>
            <a:b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(G8 = A levels after 12 years;</a:t>
            </a:r>
            <a:b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GTS = all day school)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 descr="Ein Bild, das Himmel, draußen, Immobilie, Eigentum enthält.&#10;&#10;Automatisch generierte Beschreibung">
            <a:extLst>
              <a:ext uri="{FF2B5EF4-FFF2-40B4-BE49-F238E27FC236}">
                <a16:creationId xmlns="" xmlns:a16="http://schemas.microsoft.com/office/drawing/2014/main" id="{BADC86C1-ADCC-6890-A711-A7734494E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636" y="196255"/>
            <a:ext cx="4966562" cy="37090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C2CD25B4-15AD-CED8-9BB0-F1F6B0C43E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616" y="3126942"/>
            <a:ext cx="5358372" cy="3627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552674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718056" y="720598"/>
            <a:ext cx="52704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“European classes” in Year 5</a:t>
            </a: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European-themed projects e.g. mosaic </a:t>
            </a: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Excursions to Brussels, Strasburg </a:t>
            </a: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Celebration of the European week and other European holidays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Success at European Art Competition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E-twinning project with Turkey, Poland and Azerbaijan -&gt; awarded with 600 € prize money</a:t>
            </a:r>
            <a:b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455363" y="282740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European school since 2017</a:t>
            </a:r>
            <a:endParaRPr lang="de-DE" sz="4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 descr="Ein Bild, das Kleidung, Person, Mann, Im Haus enthält.&#10;&#10;Automatisch generierte Beschreibung">
            <a:extLst>
              <a:ext uri="{FF2B5EF4-FFF2-40B4-BE49-F238E27FC236}">
                <a16:creationId xmlns="" xmlns:a16="http://schemas.microsoft.com/office/drawing/2014/main" id="{8F206D5D-E5B0-B1BD-96E1-B501FDE93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400" y="419378"/>
            <a:ext cx="2745698" cy="2059274"/>
          </a:xfrm>
          <a:prstGeom prst="rect">
            <a:avLst/>
          </a:prstGeom>
        </p:spPr>
      </p:pic>
      <p:pic>
        <p:nvPicPr>
          <p:cNvPr id="10" name="Grafik 9" descr="Ein Bild, das Fenster, Glas, Landfahrzeug, Auto enthält.&#10;&#10;Automatisch generierte Beschreibung">
            <a:extLst>
              <a:ext uri="{FF2B5EF4-FFF2-40B4-BE49-F238E27FC236}">
                <a16:creationId xmlns="" xmlns:a16="http://schemas.microsoft.com/office/drawing/2014/main" id="{31389766-8921-E611-4240-44D1154098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397" y="5182138"/>
            <a:ext cx="3444927" cy="1645170"/>
          </a:xfrm>
          <a:prstGeom prst="rect">
            <a:avLst/>
          </a:prstGeom>
        </p:spPr>
      </p:pic>
      <p:pic>
        <p:nvPicPr>
          <p:cNvPr id="14" name="Grafik 13" descr="Ein Bild, das Pflanze, draußen, Kunst, Bild enthält.&#10;&#10;Automatisch generierte Beschreibung">
            <a:extLst>
              <a:ext uri="{FF2B5EF4-FFF2-40B4-BE49-F238E27FC236}">
                <a16:creationId xmlns="" xmlns:a16="http://schemas.microsoft.com/office/drawing/2014/main" id="{61935554-686E-F5CD-A50B-72CD978CC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75" y="1139252"/>
            <a:ext cx="3535296" cy="1956689"/>
          </a:xfrm>
          <a:prstGeom prst="rect">
            <a:avLst/>
          </a:prstGeom>
        </p:spPr>
      </p:pic>
      <p:pic>
        <p:nvPicPr>
          <p:cNvPr id="16" name="Grafik 15" descr="Ein Bild, das draußen, Baum, Bild, Kunst enthält.&#10;&#10;Automatisch generierte Beschreibung">
            <a:extLst>
              <a:ext uri="{FF2B5EF4-FFF2-40B4-BE49-F238E27FC236}">
                <a16:creationId xmlns="" xmlns:a16="http://schemas.microsoft.com/office/drawing/2014/main" id="{C270A964-AB13-E8F5-5D2E-DA24F9F632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76" y="5456420"/>
            <a:ext cx="4468516" cy="1238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133810"/>
      </p:ext>
    </p:extLst>
  </p:cSld>
  <p:clrMapOvr>
    <a:masterClrMapping/>
  </p:clrMapOvr>
  <p:transition spd="med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294371" y="1382397"/>
            <a:ext cx="44945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Exchange with Catania/ Italy – Project on Romans in Sicily and </a:t>
            </a:r>
            <a:r>
              <a:rPr lang="en-US" sz="2000" dirty="0" err="1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Westerwald</a:t>
            </a:r>
            <a:endParaRPr lang="en-US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Intercultural meeting in </a:t>
            </a:r>
            <a:r>
              <a:rPr lang="en-US" sz="2000" dirty="0" err="1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Bruneck</a:t>
            </a: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 Italy -&gt; various projects on sustainability, environmental protection 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Multilingual exchange with Milan/ Italy (planned)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Erasmus+ since 2022</a:t>
            </a:r>
            <a:endParaRPr lang="de-DE" sz="4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 descr="Ein Bild, das Kleidung, Person, Gebäude, Schuhwerk enthält.&#10;&#10;Automatisch generierte Beschreibung">
            <a:extLst>
              <a:ext uri="{FF2B5EF4-FFF2-40B4-BE49-F238E27FC236}">
                <a16:creationId xmlns="" xmlns:a16="http://schemas.microsoft.com/office/drawing/2014/main" id="{7961278C-F842-7562-4E4B-F659F126F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67" y="3578902"/>
            <a:ext cx="4199744" cy="3149808"/>
          </a:xfrm>
          <a:prstGeom prst="rect">
            <a:avLst/>
          </a:prstGeom>
        </p:spPr>
      </p:pic>
      <p:pic>
        <p:nvPicPr>
          <p:cNvPr id="7" name="Grafik 6" descr="Ein Bild, das Himmel, draußen, Kleidung, Person enthält.&#10;&#10;Automatisch generierte Beschreibung">
            <a:extLst>
              <a:ext uri="{FF2B5EF4-FFF2-40B4-BE49-F238E27FC236}">
                <a16:creationId xmlns="" xmlns:a16="http://schemas.microsoft.com/office/drawing/2014/main" id="{14F552E5-7A80-28CC-6300-D1FA84E02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629" y="200985"/>
            <a:ext cx="3150433" cy="2362825"/>
          </a:xfrm>
          <a:prstGeom prst="rect">
            <a:avLst/>
          </a:prstGeom>
        </p:spPr>
      </p:pic>
      <p:pic>
        <p:nvPicPr>
          <p:cNvPr id="11" name="Grafik 10" descr="Ein Bild, das Kleidung, Person, Im Haus, Teppich enthält.&#10;&#10;Automatisch generierte Beschreibung">
            <a:extLst>
              <a:ext uri="{FF2B5EF4-FFF2-40B4-BE49-F238E27FC236}">
                <a16:creationId xmlns="" xmlns:a16="http://schemas.microsoft.com/office/drawing/2014/main" id="{938FD1B1-DB45-8308-6330-CFFA7885B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047" y="4212770"/>
            <a:ext cx="3354585" cy="251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603404"/>
      </p:ext>
    </p:extLst>
  </p:cSld>
  <p:clrMapOvr>
    <a:masterClrMapping/>
  </p:clrMapOvr>
  <p:transition spd="med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407108" y="1554821"/>
            <a:ext cx="4836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English from Year 5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French or Latin from Year 6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Italian from Year 8 (optional)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Russian and Turkish for native speakers (optional) 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German as a second language (remedial teaching) </a:t>
            </a:r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479685" y="517705"/>
            <a:ext cx="113414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Languages at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GiK</a:t>
            </a:r>
            <a:endParaRPr lang="de-DE" sz="40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846514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61B393A-9D0E-C486-338B-AD257E542F9F}"/>
              </a:ext>
            </a:extLst>
          </p:cNvPr>
          <p:cNvSpPr txBox="1"/>
          <p:nvPr/>
        </p:nvSpPr>
        <p:spPr>
          <a:xfrm>
            <a:off x="539825" y="517705"/>
            <a:ext cx="11281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halkduster" panose="0305060204020202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endParaRPr lang="de-DE" sz="2800" dirty="0">
              <a:solidFill>
                <a:schemeClr val="bg1"/>
              </a:solidFill>
              <a:effectLst/>
              <a:latin typeface="Chalkduster" panose="0305060204020202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 descr="Ein Bild, das draußen, Baum, Himmel, Eigentum enthält.&#10;&#10;Automatisch generierte Beschreibung">
            <a:extLst>
              <a:ext uri="{FF2B5EF4-FFF2-40B4-BE49-F238E27FC236}">
                <a16:creationId xmlns="" xmlns:a16="http://schemas.microsoft.com/office/drawing/2014/main" id="{3552E0FE-DC76-5CE7-2931-E798D4A29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680" y="158570"/>
            <a:ext cx="3690418" cy="2767813"/>
          </a:xfrm>
          <a:prstGeom prst="rect">
            <a:avLst/>
          </a:prstGeom>
        </p:spPr>
      </p:pic>
      <p:pic>
        <p:nvPicPr>
          <p:cNvPr id="9" name="Grafik 8" descr="Ein Bild, das Wand, Kleidung, Im Haus, Haus enthält.&#10;&#10;Automatisch generierte Beschreibung">
            <a:extLst>
              <a:ext uri="{FF2B5EF4-FFF2-40B4-BE49-F238E27FC236}">
                <a16:creationId xmlns="" xmlns:a16="http://schemas.microsoft.com/office/drawing/2014/main" id="{B051BF01-140A-8C8D-DB3D-96491ABC7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59275" y="2563210"/>
            <a:ext cx="3648866" cy="4807992"/>
          </a:xfrm>
          <a:prstGeom prst="rect">
            <a:avLst/>
          </a:prstGeom>
        </p:spPr>
      </p:pic>
      <p:pic>
        <p:nvPicPr>
          <p:cNvPr id="10" name="Grafik 9" descr="Ein Bild, das Mobiliar, Im Haus, Decke, Tisch enthält.&#10;&#10;Automatisch generierte Beschreibung">
            <a:extLst>
              <a:ext uri="{FF2B5EF4-FFF2-40B4-BE49-F238E27FC236}">
                <a16:creationId xmlns="" xmlns:a16="http://schemas.microsoft.com/office/drawing/2014/main" id="{69CA9363-5782-0513-A330-A242D02B05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07" y="3229215"/>
            <a:ext cx="4483517" cy="3362638"/>
          </a:xfrm>
          <a:prstGeom prst="rect">
            <a:avLst/>
          </a:prstGeom>
        </p:spPr>
      </p:pic>
      <p:pic>
        <p:nvPicPr>
          <p:cNvPr id="13" name="Grafik 12" descr="Ein Bild, das draußen, Himmel, Baum, Wolke enthält.&#10;&#10;Automatisch generierte Beschreibung">
            <a:extLst>
              <a:ext uri="{FF2B5EF4-FFF2-40B4-BE49-F238E27FC236}">
                <a16:creationId xmlns="" xmlns:a16="http://schemas.microsoft.com/office/drawing/2014/main" id="{6D8D6409-0827-162B-1C91-C8B680904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088" y="1427036"/>
            <a:ext cx="5390402" cy="2998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000286"/>
      </p:ext>
    </p:extLst>
  </p:cSld>
  <p:clrMapOvr>
    <a:masterClrMapping/>
  </p:clrMapOvr>
  <p:transition spd="med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4|2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.8|1.6|1.5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4|0.9|1.4|1.4|1.2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5|1.2|1.3|1.5|1.5|1.2|1.6|1.6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2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5|1.7|1.4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1.4|1.3|1.3|1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1.6|1.6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2|1.2|1.8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1.8|1.4|1.3|1.4|1.3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7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.3|1.2|1.4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2.1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Breitbild</PresentationFormat>
  <Paragraphs>117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Chalkduster</vt:lpstr>
      <vt:lpstr>Times New Roman</vt:lpstr>
      <vt:lpstr>Office Theme</vt:lpstr>
      <vt:lpstr>          Gymnasium im Kannenbäckerland  Höhr-Grenzhausen   Germany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Gymnasium im Kannenbäckerland  Höhr-Grenzhausen   Germany</dc:title>
  <dc:creator>Andreas G.</dc:creator>
  <cp:lastModifiedBy>Nino Breitbach</cp:lastModifiedBy>
  <cp:revision>5</cp:revision>
  <dcterms:created xsi:type="dcterms:W3CDTF">2015-11-18T21:30:50Z</dcterms:created>
  <dcterms:modified xsi:type="dcterms:W3CDTF">2023-11-20T15:15:55Z</dcterms:modified>
</cp:coreProperties>
</file>